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 Thin"/>
      <p:regular r:id="rId14"/>
      <p:bold r:id="rId15"/>
      <p:italic r:id="rId16"/>
      <p:boldItalic r:id="rId17"/>
    </p:embeddedFont>
    <p:embeddedFont>
      <p:font typeface="Roboto Medium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Amatic SC"/>
      <p:regular r:id="rId26"/>
      <p:bold r:id="rId27"/>
    </p:embeddedFont>
    <p:embeddedFont>
      <p:font typeface="Inconsolata"/>
      <p:regular r:id="rId28"/>
      <p:bold r:id="rId29"/>
    </p:embeddedFont>
    <p:embeddedFont>
      <p:font typeface="Roboto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BB3236C-A530-4392-8F3F-8640C56ECBE6}">
  <a:tblStyle styleId="{1BB3236C-A530-4392-8F3F-8640C56ECBE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Light-bold.fntdata"/><Relationship Id="rId30" Type="http://schemas.openxmlformats.org/officeDocument/2006/relationships/font" Target="fonts/RobotoLight-regular.fntdata"/><Relationship Id="rId33" Type="http://schemas.openxmlformats.org/officeDocument/2006/relationships/font" Target="fonts/RobotoLight-boldItalic.fntdata"/><Relationship Id="rId32" Type="http://schemas.openxmlformats.org/officeDocument/2006/relationships/font" Target="fonts/RobotoLight-italic.fntdata"/><Relationship Id="rId20" Type="http://schemas.openxmlformats.org/officeDocument/2006/relationships/font" Target="fonts/RobotoMedium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Medium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26" Type="http://schemas.openxmlformats.org/officeDocument/2006/relationships/font" Target="fonts/AmaticSC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Inconsolata-regular.fntdata"/><Relationship Id="rId27" Type="http://schemas.openxmlformats.org/officeDocument/2006/relationships/font" Target="fonts/AmaticSC-bold.fntdata"/><Relationship Id="rId29" Type="http://schemas.openxmlformats.org/officeDocument/2006/relationships/font" Target="fonts/Inconsolat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Thin-bold.fntdata"/><Relationship Id="rId14" Type="http://schemas.openxmlformats.org/officeDocument/2006/relationships/font" Target="fonts/RobotoThin-regular.fntdata"/><Relationship Id="rId17" Type="http://schemas.openxmlformats.org/officeDocument/2006/relationships/font" Target="fonts/RobotoThin-boldItalic.fntdata"/><Relationship Id="rId16" Type="http://schemas.openxmlformats.org/officeDocument/2006/relationships/font" Target="fonts/RobotoThin-italic.fntdata"/><Relationship Id="rId19" Type="http://schemas.openxmlformats.org/officeDocument/2006/relationships/font" Target="fonts/RobotoMedium-bold.fntdata"/><Relationship Id="rId18" Type="http://schemas.openxmlformats.org/officeDocument/2006/relationships/font" Target="fonts/Roboto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5835371c8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5835371c8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5835371c8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5835371c8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shutterstock_520041586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5835371c8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5835371c8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5835371c8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5835371c8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835371c8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835371c8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835371c8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835371c8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835371c8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5835371c8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Relationship Id="rId4" Type="http://schemas.openxmlformats.org/officeDocument/2006/relationships/image" Target="../media/image4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9.png"/><Relationship Id="rId4" Type="http://schemas.openxmlformats.org/officeDocument/2006/relationships/image" Target="../media/image3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8.png"/><Relationship Id="rId4" Type="http://schemas.openxmlformats.org/officeDocument/2006/relationships/image" Target="../media/image31.png"/><Relationship Id="rId5" Type="http://schemas.openxmlformats.org/officeDocument/2006/relationships/image" Target="../media/image43.png"/><Relationship Id="rId6" Type="http://schemas.openxmlformats.org/officeDocument/2006/relationships/image" Target="../media/image3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2.png"/><Relationship Id="rId3" Type="http://schemas.openxmlformats.org/officeDocument/2006/relationships/image" Target="../media/image51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Relationship Id="rId6" Type="http://schemas.openxmlformats.org/officeDocument/2006/relationships/image" Target="../media/image4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4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54.png"/><Relationship Id="rId4" Type="http://schemas.openxmlformats.org/officeDocument/2006/relationships/image" Target="../media/image48.png"/><Relationship Id="rId5" Type="http://schemas.openxmlformats.org/officeDocument/2006/relationships/image" Target="../media/image57.png"/><Relationship Id="rId6" Type="http://schemas.openxmlformats.org/officeDocument/2006/relationships/image" Target="../media/image55.png"/><Relationship Id="rId7" Type="http://schemas.openxmlformats.org/officeDocument/2006/relationships/image" Target="../media/image5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Relationship Id="rId6" Type="http://schemas.openxmlformats.org/officeDocument/2006/relationships/image" Target="../media/image69.png"/><Relationship Id="rId7" Type="http://schemas.openxmlformats.org/officeDocument/2006/relationships/image" Target="../media/image6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7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68.png"/><Relationship Id="rId4" Type="http://schemas.openxmlformats.org/officeDocument/2006/relationships/image" Target="../media/image70.png"/><Relationship Id="rId5" Type="http://schemas.openxmlformats.org/officeDocument/2006/relationships/image" Target="../media/image73.png"/><Relationship Id="rId6" Type="http://schemas.openxmlformats.org/officeDocument/2006/relationships/image" Target="../media/image75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Relationship Id="rId7" Type="http://schemas.openxmlformats.org/officeDocument/2006/relationships/image" Target="../media/image81.png"/><Relationship Id="rId8" Type="http://schemas.openxmlformats.org/officeDocument/2006/relationships/image" Target="../media/image8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5.png"/><Relationship Id="rId6" Type="http://schemas.openxmlformats.org/officeDocument/2006/relationships/image" Target="../media/image9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88.png"/><Relationship Id="rId9" Type="http://schemas.openxmlformats.org/officeDocument/2006/relationships/image" Target="../media/image94.png"/><Relationship Id="rId5" Type="http://schemas.openxmlformats.org/officeDocument/2006/relationships/image" Target="../media/image86.png"/><Relationship Id="rId6" Type="http://schemas.openxmlformats.org/officeDocument/2006/relationships/image" Target="../media/image95.png"/><Relationship Id="rId7" Type="http://schemas.openxmlformats.org/officeDocument/2006/relationships/image" Target="../media/image92.png"/><Relationship Id="rId8" Type="http://schemas.openxmlformats.org/officeDocument/2006/relationships/image" Target="../media/image8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0.png"/><Relationship Id="rId3" Type="http://schemas.openxmlformats.org/officeDocument/2006/relationships/image" Target="../media/image93.png"/><Relationship Id="rId4" Type="http://schemas.openxmlformats.org/officeDocument/2006/relationships/image" Target="../media/image96.png"/><Relationship Id="rId9" Type="http://schemas.openxmlformats.org/officeDocument/2006/relationships/image" Target="../media/image102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101.png"/><Relationship Id="rId8" Type="http://schemas.openxmlformats.org/officeDocument/2006/relationships/image" Target="../media/image9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Relationship Id="rId3" Type="http://schemas.openxmlformats.org/officeDocument/2006/relationships/image" Target="../media/image10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Relationship Id="rId3" Type="http://schemas.openxmlformats.org/officeDocument/2006/relationships/image" Target="../media/image10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Push</a:t>
            </a:r>
            <a:endParaRPr b="0"/>
          </a:p>
        </p:txBody>
      </p:sp>
      <p:sp>
        <p:nvSpPr>
          <p:cNvPr id="1063" name="Google Shape;1063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23.1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</a:t>
            </a:r>
            <a:endParaRPr/>
          </a:p>
        </p:txBody>
      </p:sp>
      <p:sp>
        <p:nvSpPr>
          <p:cNvPr id="1069" name="Google Shape;1069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0" name="Google Shape;1070;p5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" name="Google Shape;107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8600" cy="5157335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60"/>
          <p:cNvSpPr txBox="1"/>
          <p:nvPr>
            <p:ph type="title"/>
          </p:nvPr>
        </p:nvSpPr>
        <p:spPr>
          <a:xfrm>
            <a:off x="-12300" y="275000"/>
            <a:ext cx="9168600" cy="9369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Do What Your Heart Commands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77" name="Google Shape;1077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8" name="Google Shape;1078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 Requirements: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4" name="Google Shape;1084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5" name="Google Shape;1085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1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7" name="Google Shape;1087;p61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1088" name="Google Shape;108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89" name="Google Shape;1089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61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1091" name="Google Shape;109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2" name="Google Shape;1092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3" name="Google Shape;1093;p61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457200" y="2856950"/>
            <a:ext cx="776889" cy="621300"/>
            <a:chOff x="457200" y="1378813"/>
            <a:chExt cx="776889" cy="62130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 txBox="1"/>
          <p:nvPr>
            <p:ph idx="1" type="subTitle"/>
          </p:nvPr>
        </p:nvSpPr>
        <p:spPr>
          <a:xfrm>
            <a:off x="-12300" y="7884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Find a problem worth solving, analyzing, or visualizing.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0" name="Google Shape;1100;p61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1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1"/>
          <p:cNvSpPr/>
          <p:nvPr/>
        </p:nvSpPr>
        <p:spPr>
          <a:xfrm>
            <a:off x="1352550" y="2852175"/>
            <a:ext cx="7517100" cy="1314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61"/>
          <p:cNvSpPr txBox="1"/>
          <p:nvPr>
            <p:ph idx="2" type="subTitle"/>
          </p:nvPr>
        </p:nvSpPr>
        <p:spPr>
          <a:xfrm>
            <a:off x="12225" y="14715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Use ML in the context of technologies learned.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4" name="Google Shape;1104;p61"/>
          <p:cNvSpPr txBox="1"/>
          <p:nvPr>
            <p:ph idx="3" type="subTitle"/>
          </p:nvPr>
        </p:nvSpPr>
        <p:spPr>
          <a:xfrm>
            <a:off x="0" y="2161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use: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Scikit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-L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earn and/or another machine learning library.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5" name="Google Shape;1105;p61"/>
          <p:cNvSpPr txBox="1"/>
          <p:nvPr>
            <p:ph idx="4" type="subTitle"/>
          </p:nvPr>
        </p:nvSpPr>
        <p:spPr>
          <a:xfrm>
            <a:off x="-12300" y="28521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You must use at least two of the below: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06" name="Google Shape;1106;p61"/>
          <p:cNvGraphicFramePr/>
          <p:nvPr/>
        </p:nvGraphicFramePr>
        <p:xfrm>
          <a:off x="1443700" y="3300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{1BB3236C-A530-4392-8F3F-8640C56ECBE6}</a:tableStyleId>
              </a:tblPr>
              <a:tblGrid>
                <a:gridCol w="1803125"/>
                <a:gridCol w="1917750"/>
                <a:gridCol w="1810800"/>
                <a:gridCol w="1803125"/>
              </a:tblGrid>
              <a:tr h="8653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Pandas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Pyt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 Matplotlib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HTML/CSS/Bootstrap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Plotly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D3.js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JavaScript Leaflet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SQL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MongoDB Database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Google Cloud SQL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Amazon AWS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Tableau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107" name="Google Shape;1107;p61"/>
          <p:cNvGrpSpPr/>
          <p:nvPr/>
        </p:nvGrpSpPr>
        <p:grpSpPr>
          <a:xfrm>
            <a:off x="457200" y="4166175"/>
            <a:ext cx="776889" cy="621300"/>
            <a:chOff x="457200" y="1378813"/>
            <a:chExt cx="776889" cy="621300"/>
          </a:xfrm>
        </p:grpSpPr>
        <p:sp>
          <p:nvSpPr>
            <p:cNvPr id="1108" name="Google Shape;1108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09" name="Google Shape;1109;p6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0" name="Google Shape;1110;p61"/>
          <p:cNvSpPr/>
          <p:nvPr/>
        </p:nvSpPr>
        <p:spPr>
          <a:xfrm>
            <a:off x="1352550" y="4230761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61"/>
          <p:cNvSpPr txBox="1"/>
          <p:nvPr>
            <p:ph idx="5" type="subTitle"/>
          </p:nvPr>
        </p:nvSpPr>
        <p:spPr>
          <a:xfrm>
            <a:off x="-12300" y="4237963"/>
            <a:ext cx="90051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Host application using Heroku or a tool of your choice.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62"/>
          <p:cNvSpPr/>
          <p:nvPr/>
        </p:nvSpPr>
        <p:spPr>
          <a:xfrm>
            <a:off x="1352550" y="940250"/>
            <a:ext cx="7517100" cy="747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62"/>
          <p:cNvSpPr txBox="1"/>
          <p:nvPr>
            <p:ph idx="1" type="subTitle"/>
          </p:nvPr>
        </p:nvSpPr>
        <p:spPr>
          <a:xfrm>
            <a:off x="-12300" y="947452"/>
            <a:ext cx="91686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Prepare a 15-minute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data deep-dive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or infrastructure walkthrough that shows machine learning in the context of what we’ve already learned.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8" name="Google Shape;1118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Final Project Requirements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Demystifying ML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0" name="Google Shape;1120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1" name="Google Shape;1121;p62"/>
          <p:cNvGrpSpPr/>
          <p:nvPr/>
        </p:nvGrpSpPr>
        <p:grpSpPr>
          <a:xfrm>
            <a:off x="457200" y="1003675"/>
            <a:ext cx="776889" cy="621300"/>
            <a:chOff x="457200" y="1442238"/>
            <a:chExt cx="776889" cy="621300"/>
          </a:xfrm>
        </p:grpSpPr>
        <p:sp>
          <p:nvSpPr>
            <p:cNvPr id="1122" name="Google Shape;1122;p62"/>
            <p:cNvSpPr/>
            <p:nvPr/>
          </p:nvSpPr>
          <p:spPr>
            <a:xfrm>
              <a:off x="457200" y="1442238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23" name="Google Shape;1123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4" name="Google Shape;1124;p62"/>
          <p:cNvGrpSpPr/>
          <p:nvPr/>
        </p:nvGrpSpPr>
        <p:grpSpPr>
          <a:xfrm>
            <a:off x="457200" y="1866350"/>
            <a:ext cx="776889" cy="621300"/>
            <a:chOff x="457200" y="1378813"/>
            <a:chExt cx="776889" cy="621300"/>
          </a:xfrm>
        </p:grpSpPr>
        <p:sp>
          <p:nvSpPr>
            <p:cNvPr id="1125" name="Google Shape;112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07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26" name="Google Shape;1126;p6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7" name="Google Shape;1127;p62"/>
          <p:cNvSpPr/>
          <p:nvPr/>
        </p:nvSpPr>
        <p:spPr>
          <a:xfrm>
            <a:off x="1352550" y="1861575"/>
            <a:ext cx="7517100" cy="2870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2"/>
          <p:cNvSpPr txBox="1"/>
          <p:nvPr>
            <p:ph idx="2" type="subTitle"/>
          </p:nvPr>
        </p:nvSpPr>
        <p:spPr>
          <a:xfrm>
            <a:off x="12250" y="209017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Example projects: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front-end interface that maps to an API to “smarten” the algorithm.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Perform a deep dive of existing data using machine learning.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visualization that continues to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where clusters lie based on ML. 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(Use D3 or Plotly to change the visualization.)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idea with mock data that simulates how machine learning might be used.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80340" lvl="0" marL="32004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an analysis of existing data to make a prediction, classification, or regression.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key is to </a:t>
            </a:r>
            <a:r>
              <a:rPr b="1" lang="en"/>
              <a:t>show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the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value of what you know.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34" name="Google Shape;1134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5" name="Google Shape;1135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Project</a:t>
            </a:r>
            <a:endParaRPr/>
          </a:p>
        </p:txBody>
      </p:sp>
      <p:sp>
        <p:nvSpPr>
          <p:cNvPr id="1141" name="Google Shape;1141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2" name="Google Shape;1142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Forming Teams: </a:t>
            </a:r>
            <a:endParaRPr/>
          </a:p>
        </p:txBody>
      </p:sp>
      <p:sp>
        <p:nvSpPr>
          <p:cNvPr id="1144" name="Google Shape;1144;p6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You can choose your team. </a:t>
            </a:r>
            <a:endParaRPr sz="1800"/>
          </a:p>
        </p:txBody>
      </p:sp>
      <p:sp>
        <p:nvSpPr>
          <p:cNvPr id="1145" name="Google Shape;1145;p6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Teams should have 2–6 people. </a:t>
            </a:r>
            <a:endParaRPr sz="1800"/>
          </a:p>
        </p:txBody>
      </p:sp>
      <p:sp>
        <p:nvSpPr>
          <p:cNvPr id="1146" name="Google Shape;1146;p64"/>
          <p:cNvSpPr txBox="1"/>
          <p:nvPr>
            <p:ph idx="6" type="subTitle"/>
          </p:nvPr>
        </p:nvSpPr>
        <p:spPr>
          <a:xfrm>
            <a:off x="-12300" y="39468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Tell us if you want to be placed on a team. </a:t>
            </a:r>
            <a:endParaRPr sz="1800"/>
          </a:p>
        </p:txBody>
      </p:sp>
      <p:sp>
        <p:nvSpPr>
          <p:cNvPr id="1147" name="Google Shape;1147;p64"/>
          <p:cNvSpPr txBox="1"/>
          <p:nvPr/>
        </p:nvSpPr>
        <p:spPr>
          <a:xfrm>
            <a:off x="1439475" y="3146738"/>
            <a:ext cx="73449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Work with students from your class only.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53" name="Google Shape;1153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4" name="Google Shape;1154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